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1"/>
  </p:handoutMasterIdLst>
  <p:sldIdLst>
    <p:sldId id="309" r:id="rId2"/>
    <p:sldId id="379" r:id="rId3"/>
    <p:sldId id="381" r:id="rId4"/>
    <p:sldId id="385" r:id="rId5"/>
    <p:sldId id="382" r:id="rId6"/>
    <p:sldId id="371" r:id="rId7"/>
    <p:sldId id="370" r:id="rId8"/>
    <p:sldId id="383" r:id="rId9"/>
    <p:sldId id="369" r:id="rId10"/>
    <p:sldId id="386" r:id="rId11"/>
    <p:sldId id="387" r:id="rId12"/>
    <p:sldId id="373" r:id="rId13"/>
    <p:sldId id="391" r:id="rId14"/>
    <p:sldId id="388" r:id="rId15"/>
    <p:sldId id="389" r:id="rId16"/>
    <p:sldId id="390" r:id="rId17"/>
    <p:sldId id="374" r:id="rId18"/>
    <p:sldId id="378" r:id="rId19"/>
    <p:sldId id="307" r:id="rId20"/>
  </p:sldIdLst>
  <p:sldSz cx="12192000" cy="6858000"/>
  <p:notesSz cx="6797675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ata Batista Garcia Fernandes" initials="RBGF" lastIdx="1" clrIdx="0">
    <p:extLst>
      <p:ext uri="{19B8F6BF-5375-455C-9EA6-DF929625EA0E}">
        <p15:presenceInfo xmlns:p15="http://schemas.microsoft.com/office/powerpoint/2012/main" userId="S-1-5-21-1466897572-589916827-1384523041-188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F9900"/>
    <a:srgbClr val="FF9966"/>
    <a:srgbClr val="FFCC00"/>
    <a:srgbClr val="FF9933"/>
    <a:srgbClr val="CC9900"/>
    <a:srgbClr val="152533"/>
    <a:srgbClr val="C8B077"/>
    <a:srgbClr val="2472B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61DA5-8FB9-4517-A6AD-94DCFD5F27C6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C16F7-CAE2-43A2-9F06-B7B9001425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4414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E1BC-1FD0-4EB2-BD7A-F31CA5BABD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A86DA-3096-4F98-9552-A94DFCCC6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228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E1BC-1FD0-4EB2-BD7A-F31CA5BABD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A86DA-3096-4F98-9552-A94DFCCC6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49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E1BC-1FD0-4EB2-BD7A-F31CA5BABD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A86DA-3096-4F98-9552-A94DFCCC6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78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E1BC-1FD0-4EB2-BD7A-F31CA5BABD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A86DA-3096-4F98-9552-A94DFCCC6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7624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E1BC-1FD0-4EB2-BD7A-F31CA5BABD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A86DA-3096-4F98-9552-A94DFCCC6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686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E1BC-1FD0-4EB2-BD7A-F31CA5BABD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A86DA-3096-4F98-9552-A94DFCCC6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14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E1BC-1FD0-4EB2-BD7A-F31CA5BABD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A86DA-3096-4F98-9552-A94DFCCC6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87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E1BC-1FD0-4EB2-BD7A-F31CA5BABD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A86DA-3096-4F98-9552-A94DFCCC6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39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E1BC-1FD0-4EB2-BD7A-F31CA5BABD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A86DA-3096-4F98-9552-A94DFCCC6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386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E1BC-1FD0-4EB2-BD7A-F31CA5BABD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A86DA-3096-4F98-9552-A94DFCCC6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589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E1BC-1FD0-4EB2-BD7A-F31CA5BABD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A86DA-3096-4F98-9552-A94DFCCC6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3848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0E1BC-1FD0-4EB2-BD7A-F31CA5BABD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A86DA-3096-4F98-9552-A94DFCCC6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51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cida@sc.senac.br" TargetMode="External"/><Relationship Id="rId5" Type="http://schemas.openxmlformats.org/officeDocument/2006/relationships/hyperlink" Target="mailto:patricia.munzfeld@sc.senac.br" TargetMode="External"/><Relationship Id="rId4" Type="http://schemas.openxmlformats.org/officeDocument/2006/relationships/hyperlink" Target="mailto:leonardo.pierri@sc.senac.b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627" y="0"/>
            <a:ext cx="6858000" cy="6858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70445" y="1318175"/>
            <a:ext cx="48647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Sejam </a:t>
            </a:r>
          </a:p>
          <a:p>
            <a:pPr algn="ctr"/>
            <a:r>
              <a:rPr lang="pt-BR" sz="60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bem-vindos ao </a:t>
            </a:r>
            <a:r>
              <a:rPr lang="pt-BR" sz="6000" dirty="0" smtClean="0">
                <a:solidFill>
                  <a:srgbClr val="FFC000"/>
                </a:solidFill>
                <a:latin typeface="Cooper Black" panose="0208090404030B020404" pitchFamily="18" charset="0"/>
              </a:rPr>
              <a:t>Senac Rio do Sul</a:t>
            </a:r>
            <a:r>
              <a:rPr lang="pt-BR" sz="60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! </a:t>
            </a:r>
            <a:endParaRPr lang="pt-BR" sz="60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10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1653988" y="346665"/>
            <a:ext cx="9867451" cy="606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3600" b="1" i="1" dirty="0" smtClean="0">
                <a:solidFill>
                  <a:schemeClr val="accent1">
                    <a:lumMod val="50000"/>
                  </a:schemeClr>
                </a:solidFill>
              </a:rPr>
              <a:t>UC 1: Desenvolver Sistemas de Informação</a:t>
            </a:r>
            <a:endParaRPr lang="pt-BR" sz="36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355" y="5917048"/>
            <a:ext cx="1184582" cy="6948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979" y="133191"/>
            <a:ext cx="2811786" cy="1517907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>
            <a:off x="2860765" y="892145"/>
            <a:ext cx="8595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10087292" y="908882"/>
            <a:ext cx="1546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i="1" dirty="0" smtClean="0">
                <a:solidFill>
                  <a:schemeClr val="accent4">
                    <a:lumMod val="75000"/>
                  </a:schemeClr>
                </a:solidFill>
              </a:rPr>
              <a:t>72 horas</a:t>
            </a:r>
            <a:endParaRPr lang="pt-BR" sz="2800" b="1" spc="3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893814"/>
              </p:ext>
            </p:extLst>
          </p:nvPr>
        </p:nvGraphicFramePr>
        <p:xfrm>
          <a:off x="402421" y="1804836"/>
          <a:ext cx="11231295" cy="4331208"/>
        </p:xfrm>
        <a:graphic>
          <a:graphicData uri="http://schemas.openxmlformats.org/drawingml/2006/table">
            <a:tbl>
              <a:tblPr firstRow="1" firstCol="1" bandRow="1"/>
              <a:tblGrid>
                <a:gridCol w="11231295">
                  <a:extLst>
                    <a:ext uri="{9D8B030D-6E8A-4147-A177-3AD203B41FA5}">
                      <a16:colId xmlns:a16="http://schemas.microsoft.com/office/drawing/2014/main" val="1495685426"/>
                    </a:ext>
                  </a:extLst>
                </a:gridCol>
              </a:tblGrid>
              <a:tr h="397473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pt-BR" sz="2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Indicadores</a:t>
                      </a:r>
                      <a:endParaRPr lang="pt-BR" sz="2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181760"/>
                  </a:ext>
                </a:extLst>
              </a:tr>
              <a:tr h="3115047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pt-BR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Planeja o desenvolvimento do software conforme análise de requisitos.</a:t>
                      </a:r>
                      <a:endParaRPr lang="pt-B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pt-BR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Especifica as fases do desenvolvimento de acordo com o planejamento realizado.</a:t>
                      </a:r>
                      <a:endParaRPr lang="pt-B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pt-BR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Cria algoritmos utilizando padrões de lógica de programação.</a:t>
                      </a:r>
                      <a:endParaRPr lang="pt-B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pt-BR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Seleciona a metodologia e a linguagem de programação para o desenvolvimento do software conforme suas funcionalidades e características.</a:t>
                      </a:r>
                      <a:endParaRPr lang="pt-B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pt-BR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Constrói aplicação, a partir da análise de requisitos, de acordo com as funcionalidades do sistema e linguagem de programação selecionada.</a:t>
                      </a:r>
                      <a:endParaRPr lang="pt-B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799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3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1653988" y="346665"/>
            <a:ext cx="9867451" cy="606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3600" b="1" i="1" dirty="0" smtClean="0">
                <a:solidFill>
                  <a:schemeClr val="accent1">
                    <a:lumMod val="50000"/>
                  </a:schemeClr>
                </a:solidFill>
              </a:rPr>
              <a:t>Elementos de Competência</a:t>
            </a:r>
            <a:endParaRPr lang="pt-BR" sz="36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355" y="5917048"/>
            <a:ext cx="1184582" cy="6948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979" y="133191"/>
            <a:ext cx="2811786" cy="1517907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>
            <a:off x="2860765" y="892145"/>
            <a:ext cx="8595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220710"/>
              </p:ext>
            </p:extLst>
          </p:nvPr>
        </p:nvGraphicFramePr>
        <p:xfrm>
          <a:off x="176463" y="1587683"/>
          <a:ext cx="6564886" cy="5304282"/>
        </p:xfrm>
        <a:graphic>
          <a:graphicData uri="http://schemas.openxmlformats.org/drawingml/2006/table">
            <a:tbl>
              <a:tblPr firstRow="1" firstCol="1" bandRow="1"/>
              <a:tblGrid>
                <a:gridCol w="6564886">
                  <a:extLst>
                    <a:ext uri="{9D8B030D-6E8A-4147-A177-3AD203B41FA5}">
                      <a16:colId xmlns:a16="http://schemas.microsoft.com/office/drawing/2014/main" val="4158820477"/>
                    </a:ext>
                  </a:extLst>
                </a:gridCol>
              </a:tblGrid>
              <a:tr h="465706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pt-BR" sz="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pt-BR" sz="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24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Elementos da Competência</a:t>
                      </a:r>
                      <a:endParaRPr lang="pt-BR" sz="1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707" marR="427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20672"/>
                  </a:ext>
                </a:extLst>
              </a:tr>
              <a:tr h="46647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pt-BR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Conhecimentos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pt-BR" sz="1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Sistemas de informação: conceito e tipos.</a:t>
                      </a:r>
                      <a:endParaRPr lang="pt-BR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pt-BR" sz="1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Regras de negócio: conceitos; tipos, características; requisitos funcionais e não funcionais.</a:t>
                      </a:r>
                      <a:endParaRPr lang="pt-BR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pt-BR" sz="1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Lógica de Programação: conceito de algoritmo; algoritmos estruturados.</a:t>
                      </a:r>
                      <a:endParaRPr lang="pt-BR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pt-BR" sz="1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Variáveis e constantes: expressões e operadores; estrutura condicional simples e composta; estrutura de repetição; vetores e matrizes.</a:t>
                      </a:r>
                      <a:endParaRPr lang="pt-BR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pt-BR" sz="1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Ferramentas de desenvolvimento de software.</a:t>
                      </a:r>
                      <a:endParaRPr lang="pt-BR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pt-BR" sz="1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Desenvolvimento colaborativo: conceito e ferramentas para o desenvolvimento de sistemas.</a:t>
                      </a:r>
                      <a:endParaRPr lang="pt-BR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pt-BR" sz="1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Linguagem de programação orientada a objetos: classes, atributos, métodos, propriedades, herança, polimorfismo, encapsulamento e ambientes de programação (IDE).</a:t>
                      </a:r>
                      <a:endParaRPr lang="pt-BR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pt-BR" sz="1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Planejamento: conceito, tipos de metodologias para o desenvolvimento de sistemas.</a:t>
                      </a:r>
                      <a:endParaRPr lang="pt-BR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pt-BR" sz="17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 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problemas</a:t>
                      </a:r>
                      <a:r>
                        <a:rPr lang="pt-BR" sz="17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pt-BR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707" marR="427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079088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78567"/>
              </p:ext>
            </p:extLst>
          </p:nvPr>
        </p:nvGraphicFramePr>
        <p:xfrm>
          <a:off x="6868833" y="969146"/>
          <a:ext cx="5081683" cy="5026152"/>
        </p:xfrm>
        <a:graphic>
          <a:graphicData uri="http://schemas.openxmlformats.org/drawingml/2006/table">
            <a:tbl>
              <a:tblPr firstRow="1" firstCol="1" bandRow="1"/>
              <a:tblGrid>
                <a:gridCol w="5081683">
                  <a:extLst>
                    <a:ext uri="{9D8B030D-6E8A-4147-A177-3AD203B41FA5}">
                      <a16:colId xmlns:a16="http://schemas.microsoft.com/office/drawing/2014/main" val="4158820477"/>
                    </a:ext>
                  </a:extLst>
                </a:gridCol>
              </a:tblGrid>
              <a:tr h="202754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pt-BR" sz="2400" b="1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Elementos </a:t>
                      </a:r>
                      <a:r>
                        <a:rPr lang="pt-BR" sz="24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 Competência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707" marR="427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20672"/>
                  </a:ext>
                </a:extLst>
              </a:tr>
              <a:tr h="4243928">
                <a:tc>
                  <a:txBody>
                    <a:bodyPr/>
                    <a:lstStyle/>
                    <a:p>
                      <a:pPr lvl="0"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pt-BR" sz="1600" b="1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Habilidades</a:t>
                      </a:r>
                      <a:endParaRPr lang="pt-BR" sz="1600" dirty="0" smtClean="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pt-BR" sz="17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Elaborar documentos técnicos.</a:t>
                      </a:r>
                      <a:endParaRPr lang="pt-BR" sz="1700" dirty="0" smtClean="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pt-BR" sz="17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Efetuar as quatro operações matemáticas básicas.</a:t>
                      </a:r>
                      <a:endParaRPr lang="pt-BR" sz="1700" dirty="0" smtClean="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pt-BR" sz="17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Utilizar termos técnicos nas rotinas de trabalho.</a:t>
                      </a:r>
                      <a:endParaRPr lang="pt-BR" sz="1700" dirty="0" smtClean="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pt-BR" sz="17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Testar algoritmos desenvolvidos.</a:t>
                      </a:r>
                      <a:endParaRPr lang="pt-BR" sz="1700" dirty="0" smtClean="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pt-BR" sz="17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Identificar os aspectos do próprio trabalho que interferem na organização.</a:t>
                      </a: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endParaRPr lang="pt-BR" sz="1700" dirty="0" smtClean="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pt-BR" sz="1700" b="1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Atitudes/Valores</a:t>
                      </a:r>
                      <a:endParaRPr lang="pt-BR" sz="1700" dirty="0" smtClean="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pt-BR" sz="17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Colaboração no desenvolvimento do trabalho em equipe.     </a:t>
                      </a:r>
                      <a:endParaRPr lang="pt-BR" sz="1700" dirty="0" smtClean="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pt-BR" sz="17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Zelo na apresentação pessoal e postura profissional.</a:t>
                      </a:r>
                      <a:endParaRPr lang="pt-BR" sz="1700" dirty="0" smtClean="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pt-BR" sz="17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Sigilo no tratamento de dados e informações.</a:t>
                      </a:r>
                      <a:endParaRPr lang="pt-BR" sz="1700" dirty="0" smtClean="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pt-BR" sz="1700" dirty="0" err="1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Proatividade</a:t>
                      </a:r>
                      <a:r>
                        <a:rPr lang="pt-BR" sz="17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no atendimento e na resolução de problemas.</a:t>
                      </a:r>
                      <a:endParaRPr lang="pt-BR" sz="1700" dirty="0" smtClean="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pt-BR" sz="17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Cordialidade no trato com as pessoas.</a:t>
                      </a:r>
                      <a:endParaRPr lang="pt-BR" sz="1700" dirty="0" smtClean="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707" marR="427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079088"/>
                  </a:ext>
                </a:extLst>
              </a:tr>
            </a:tbl>
          </a:graphicData>
        </a:graphic>
      </p:graphicFrame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709" y="87882"/>
            <a:ext cx="1665164" cy="80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2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1164204" y="1829941"/>
            <a:ext cx="10100442" cy="606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pt-BR" sz="36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355" y="5917048"/>
            <a:ext cx="1184582" cy="6948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979" y="133191"/>
            <a:ext cx="2811786" cy="1517907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>
            <a:off x="2860765" y="892145"/>
            <a:ext cx="8595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ítulo 2"/>
          <p:cNvSpPr txBox="1">
            <a:spLocks/>
          </p:cNvSpPr>
          <p:nvPr/>
        </p:nvSpPr>
        <p:spPr>
          <a:xfrm>
            <a:off x="1588673" y="285220"/>
            <a:ext cx="9867451" cy="606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3600" b="1" i="1" dirty="0" smtClean="0">
                <a:solidFill>
                  <a:schemeClr val="accent4">
                    <a:lumMod val="75000"/>
                  </a:schemeClr>
                </a:solidFill>
              </a:rPr>
              <a:t>Avaliação </a:t>
            </a:r>
            <a:endParaRPr lang="pt-BR" sz="36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927521" y="1953926"/>
            <a:ext cx="1057380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457200">
              <a:defRPr/>
            </a:pPr>
            <a:r>
              <a:rPr lang="pt-BR" altLang="pt-BR" sz="3200" kern="0" dirty="0">
                <a:solidFill>
                  <a:schemeClr val="accent1">
                    <a:lumMod val="50000"/>
                  </a:schemeClr>
                </a:solidFill>
              </a:rPr>
              <a:t>Realizada </a:t>
            </a:r>
            <a:r>
              <a:rPr lang="pt-BR" altLang="pt-BR" sz="3200" b="1" kern="0" dirty="0">
                <a:solidFill>
                  <a:schemeClr val="accent4">
                    <a:lumMod val="75000"/>
                  </a:schemeClr>
                </a:solidFill>
              </a:rPr>
              <a:t>durante todo o processo </a:t>
            </a:r>
            <a:r>
              <a:rPr lang="pt-BR" altLang="pt-BR" sz="3200" kern="0" dirty="0">
                <a:solidFill>
                  <a:schemeClr val="accent5">
                    <a:lumMod val="50000"/>
                  </a:schemeClr>
                </a:solidFill>
              </a:rPr>
              <a:t>de ensino e aprendizagem.</a:t>
            </a:r>
          </a:p>
          <a:p>
            <a:pPr lvl="0" algn="just" defTabSz="457200">
              <a:defRPr/>
            </a:pPr>
            <a:r>
              <a:rPr lang="pt-BR" altLang="pt-BR" sz="3200" kern="0" dirty="0">
                <a:solidFill>
                  <a:schemeClr val="accent1">
                    <a:lumMod val="50000"/>
                  </a:schemeClr>
                </a:solidFill>
              </a:rPr>
              <a:t>Os critérios e os indicadores de aprendizagem são referências que permitem avaliar se as competências estão sendo desenvolvidas conforme o perfil profissional de conclusão do curso. 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010" y="4512503"/>
            <a:ext cx="2115495" cy="21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1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1164204" y="1829941"/>
            <a:ext cx="10100442" cy="606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pt-BR" sz="36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355" y="5917048"/>
            <a:ext cx="1184582" cy="6948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979" y="133191"/>
            <a:ext cx="2811786" cy="1517907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>
            <a:off x="2860765" y="892145"/>
            <a:ext cx="8595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ítulo 2"/>
          <p:cNvSpPr txBox="1">
            <a:spLocks/>
          </p:cNvSpPr>
          <p:nvPr/>
        </p:nvSpPr>
        <p:spPr>
          <a:xfrm>
            <a:off x="1588673" y="285220"/>
            <a:ext cx="9867451" cy="606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3600" b="1" i="1" dirty="0" smtClean="0">
                <a:solidFill>
                  <a:schemeClr val="accent4">
                    <a:lumMod val="75000"/>
                  </a:schemeClr>
                </a:solidFill>
              </a:rPr>
              <a:t>Avaliação </a:t>
            </a:r>
            <a:endParaRPr lang="pt-BR" sz="36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Video SENAC Competênci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2118" y="1803128"/>
            <a:ext cx="7864614" cy="44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8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1164204" y="1829941"/>
            <a:ext cx="10100442" cy="606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pt-BR" sz="36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355" y="5917048"/>
            <a:ext cx="1184582" cy="6948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979" y="133191"/>
            <a:ext cx="2811786" cy="1517907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>
            <a:off x="2860765" y="892145"/>
            <a:ext cx="8595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ítulo 2"/>
          <p:cNvSpPr txBox="1">
            <a:spLocks/>
          </p:cNvSpPr>
          <p:nvPr/>
        </p:nvSpPr>
        <p:spPr>
          <a:xfrm>
            <a:off x="1588673" y="285220"/>
            <a:ext cx="9867451" cy="606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3600" b="1" i="1" dirty="0" smtClean="0">
                <a:solidFill>
                  <a:schemeClr val="accent5">
                    <a:lumMod val="50000"/>
                  </a:schemeClr>
                </a:solidFill>
              </a:rPr>
              <a:t>Menções</a:t>
            </a:r>
            <a:endParaRPr lang="pt-BR" sz="3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310" y="1651098"/>
            <a:ext cx="7052230" cy="473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1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1164204" y="1829941"/>
            <a:ext cx="10100442" cy="606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pt-BR" sz="36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355" y="5917048"/>
            <a:ext cx="1184582" cy="6948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979" y="133191"/>
            <a:ext cx="2811786" cy="1517907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>
            <a:off x="2860765" y="892145"/>
            <a:ext cx="8595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ítulo 2"/>
          <p:cNvSpPr txBox="1">
            <a:spLocks/>
          </p:cNvSpPr>
          <p:nvPr/>
        </p:nvSpPr>
        <p:spPr>
          <a:xfrm>
            <a:off x="1588673" y="285220"/>
            <a:ext cx="9867451" cy="606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3600" b="1" i="1" dirty="0" smtClean="0">
                <a:solidFill>
                  <a:schemeClr val="accent1">
                    <a:lumMod val="50000"/>
                  </a:schemeClr>
                </a:solidFill>
              </a:rPr>
              <a:t>Recuperação da Aprendizagem</a:t>
            </a:r>
            <a:endParaRPr lang="pt-BR" sz="36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33848" y="1887513"/>
            <a:ext cx="859535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457200">
              <a:defRPr/>
            </a:pPr>
            <a:r>
              <a:rPr lang="pt-BR" altLang="pt-BR" sz="3200" kern="0" dirty="0">
                <a:solidFill>
                  <a:schemeClr val="accent1">
                    <a:lumMod val="50000"/>
                  </a:schemeClr>
                </a:solidFill>
              </a:rPr>
              <a:t>A recuperação será desenvolvida ao </a:t>
            </a:r>
            <a:r>
              <a:rPr lang="pt-BR" altLang="pt-BR" sz="3200" kern="0" dirty="0">
                <a:solidFill>
                  <a:schemeClr val="accent4">
                    <a:lumMod val="75000"/>
                  </a:schemeClr>
                </a:solidFill>
              </a:rPr>
              <a:t>longo da unidade curricular</a:t>
            </a:r>
            <a:r>
              <a:rPr lang="pt-BR" altLang="pt-BR" sz="3200" kern="0" dirty="0">
                <a:solidFill>
                  <a:schemeClr val="accent1">
                    <a:lumMod val="50000"/>
                  </a:schemeClr>
                </a:solidFill>
              </a:rPr>
              <a:t>. </a:t>
            </a:r>
          </a:p>
          <a:p>
            <a:pPr lvl="0" algn="just" defTabSz="457200">
              <a:defRPr/>
            </a:pPr>
            <a:endParaRPr lang="pt-BR" altLang="pt-BR" sz="3200" kern="0" dirty="0">
              <a:solidFill>
                <a:schemeClr val="accent1">
                  <a:lumMod val="50000"/>
                </a:schemeClr>
              </a:solidFill>
            </a:endParaRPr>
          </a:p>
          <a:p>
            <a:pPr lvl="0" algn="just" defTabSz="457200">
              <a:defRPr/>
            </a:pPr>
            <a:r>
              <a:rPr lang="pt-BR" altLang="pt-BR" sz="3200" kern="0" dirty="0">
                <a:solidFill>
                  <a:schemeClr val="accent1">
                    <a:lumMod val="50000"/>
                  </a:schemeClr>
                </a:solidFill>
              </a:rPr>
              <a:t>O aluno que faltar na data da  avaliação, poderá recuperar a mesma mediante de atestado médico ou declaração da empresa onde trabalha.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8" y="2133403"/>
            <a:ext cx="1949431" cy="214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3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1164204" y="1829941"/>
            <a:ext cx="10100442" cy="606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pt-BR" sz="36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355" y="5917048"/>
            <a:ext cx="1184582" cy="6948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979" y="133191"/>
            <a:ext cx="2811786" cy="1517907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>
            <a:off x="2860765" y="892145"/>
            <a:ext cx="8595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ítulo 2"/>
          <p:cNvSpPr txBox="1">
            <a:spLocks/>
          </p:cNvSpPr>
          <p:nvPr/>
        </p:nvSpPr>
        <p:spPr>
          <a:xfrm>
            <a:off x="1588673" y="285220"/>
            <a:ext cx="9867451" cy="606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3600" b="1" i="1" dirty="0" smtClean="0">
                <a:solidFill>
                  <a:schemeClr val="accent1">
                    <a:lumMod val="50000"/>
                  </a:schemeClr>
                </a:solidFill>
              </a:rPr>
              <a:t>Frequência</a:t>
            </a:r>
            <a:endParaRPr lang="pt-BR" sz="36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840" y="1374451"/>
            <a:ext cx="2627604" cy="203014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927521" y="3638347"/>
            <a:ext cx="105738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A frequência deverá ser de no mínimo </a:t>
            </a:r>
            <a:r>
              <a:rPr kumimoji="0" lang="pt-BR" altLang="pt-BR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75%</a:t>
            </a:r>
            <a:r>
              <a:rPr kumimoji="0" lang="pt-BR" altLang="pt-BR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 em </a:t>
            </a:r>
            <a:r>
              <a:rPr kumimoji="0" lang="pt-BR" altLang="pt-BR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todas as unidades curriculares.</a:t>
            </a:r>
          </a:p>
        </p:txBody>
      </p:sp>
    </p:spTree>
    <p:extLst>
      <p:ext uri="{BB962C8B-B14F-4D97-AF65-F5344CB8AC3E}">
        <p14:creationId xmlns:p14="http://schemas.microsoft.com/office/powerpoint/2010/main" val="139555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1653988" y="346665"/>
            <a:ext cx="9867451" cy="606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3600" b="1" i="1" dirty="0" smtClean="0">
                <a:solidFill>
                  <a:schemeClr val="accent1">
                    <a:lumMod val="50000"/>
                  </a:schemeClr>
                </a:solidFill>
              </a:rPr>
              <a:t>Marcas Formativas</a:t>
            </a:r>
            <a:endParaRPr lang="pt-BR" sz="36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355" y="5917048"/>
            <a:ext cx="1184582" cy="6948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979" y="133191"/>
            <a:ext cx="2811786" cy="1517907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>
            <a:off x="2860765" y="892145"/>
            <a:ext cx="8595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ítulo 2"/>
          <p:cNvSpPr txBox="1">
            <a:spLocks/>
          </p:cNvSpPr>
          <p:nvPr/>
        </p:nvSpPr>
        <p:spPr>
          <a:xfrm>
            <a:off x="2975284" y="1803785"/>
            <a:ext cx="5589403" cy="33540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dirty="0">
                <a:solidFill>
                  <a:schemeClr val="accent1">
                    <a:lumMod val="50000"/>
                  </a:schemeClr>
                </a:solidFill>
              </a:rPr>
              <a:t>Domínio técnico-científico;</a:t>
            </a:r>
          </a:p>
          <a:p>
            <a:r>
              <a:rPr lang="pt-BR" sz="3600" dirty="0">
                <a:solidFill>
                  <a:schemeClr val="accent1">
                    <a:lumMod val="50000"/>
                  </a:schemeClr>
                </a:solidFill>
              </a:rPr>
              <a:t>Atitude empreendedora;</a:t>
            </a:r>
          </a:p>
          <a:p>
            <a:r>
              <a:rPr lang="pt-BR" sz="3600" dirty="0">
                <a:solidFill>
                  <a:schemeClr val="accent1">
                    <a:lumMod val="50000"/>
                  </a:schemeClr>
                </a:solidFill>
              </a:rPr>
              <a:t>Visão crítica;</a:t>
            </a:r>
          </a:p>
          <a:p>
            <a:r>
              <a:rPr lang="pt-BR" sz="3600" dirty="0">
                <a:solidFill>
                  <a:schemeClr val="accent1">
                    <a:lumMod val="50000"/>
                  </a:schemeClr>
                </a:solidFill>
              </a:rPr>
              <a:t>Atitude sustentável;</a:t>
            </a:r>
          </a:p>
          <a:p>
            <a:r>
              <a:rPr lang="pt-BR" sz="3600" dirty="0">
                <a:solidFill>
                  <a:schemeClr val="accent1">
                    <a:lumMod val="50000"/>
                  </a:schemeClr>
                </a:solidFill>
              </a:rPr>
              <a:t>Atitude colaborativa;</a:t>
            </a:r>
          </a:p>
          <a:p>
            <a:endParaRPr lang="pt-BR" sz="36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76463" y="5378439"/>
            <a:ext cx="11536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accent5">
                    <a:lumMod val="50000"/>
                  </a:schemeClr>
                </a:solidFill>
              </a:rPr>
              <a:t>São estas </a:t>
            </a:r>
            <a:r>
              <a:rPr lang="pt-BR" sz="3600" b="1" dirty="0">
                <a:solidFill>
                  <a:schemeClr val="accent4">
                    <a:lumMod val="75000"/>
                  </a:schemeClr>
                </a:solidFill>
              </a:rPr>
              <a:t>características</a:t>
            </a:r>
            <a:r>
              <a:rPr lang="pt-BR" sz="3600" b="1" dirty="0">
                <a:solidFill>
                  <a:schemeClr val="accent5">
                    <a:lumMod val="50000"/>
                  </a:schemeClr>
                </a:solidFill>
              </a:rPr>
              <a:t> que definirão o </a:t>
            </a:r>
            <a:r>
              <a:rPr lang="pt-BR" sz="3600" b="1" dirty="0">
                <a:solidFill>
                  <a:schemeClr val="accent4">
                    <a:lumMod val="75000"/>
                  </a:schemeClr>
                </a:solidFill>
              </a:rPr>
              <a:t>aluno</a:t>
            </a:r>
            <a:r>
              <a:rPr lang="pt-BR" sz="3600" b="1" dirty="0">
                <a:solidFill>
                  <a:schemeClr val="accent5">
                    <a:lumMod val="50000"/>
                  </a:schemeClr>
                </a:solidFill>
              </a:rPr>
              <a:t> formado pelo </a:t>
            </a:r>
            <a:r>
              <a:rPr lang="pt-BR" sz="3600" b="1" dirty="0">
                <a:solidFill>
                  <a:schemeClr val="accent4">
                    <a:lumMod val="75000"/>
                  </a:schemeClr>
                </a:solidFill>
              </a:rPr>
              <a:t>Senac</a:t>
            </a:r>
            <a:r>
              <a:rPr lang="pt-BR" sz="3600" b="1" dirty="0">
                <a:solidFill>
                  <a:schemeClr val="accent5">
                    <a:lumMod val="50000"/>
                  </a:schemeClr>
                </a:solidFill>
              </a:rPr>
              <a:t>. </a:t>
            </a:r>
          </a:p>
        </p:txBody>
      </p:sp>
      <p:pic>
        <p:nvPicPr>
          <p:cNvPr id="10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0" t="2292" r="21323" b="10236"/>
          <a:stretch>
            <a:fillRect/>
          </a:stretch>
        </p:blipFill>
        <p:spPr bwMode="auto">
          <a:xfrm rot="20601398">
            <a:off x="633013" y="2111545"/>
            <a:ext cx="2041949" cy="216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60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1653988" y="346665"/>
            <a:ext cx="9867451" cy="606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3600" b="1" i="1" dirty="0" smtClean="0">
                <a:solidFill>
                  <a:schemeClr val="accent1">
                    <a:lumMod val="50000"/>
                  </a:schemeClr>
                </a:solidFill>
              </a:rPr>
              <a:t>Outras informações</a:t>
            </a:r>
            <a:endParaRPr lang="pt-BR" sz="36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355" y="5917048"/>
            <a:ext cx="1184582" cy="6948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979" y="133191"/>
            <a:ext cx="2811786" cy="1517907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>
            <a:off x="2860765" y="892145"/>
            <a:ext cx="8595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ítulo 2"/>
          <p:cNvSpPr txBox="1">
            <a:spLocks/>
          </p:cNvSpPr>
          <p:nvPr/>
        </p:nvSpPr>
        <p:spPr>
          <a:xfrm>
            <a:off x="704041" y="2196578"/>
            <a:ext cx="11014842" cy="606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b="1" i="1" dirty="0" smtClean="0">
                <a:solidFill>
                  <a:schemeClr val="accent4">
                    <a:lumMod val="75000"/>
                  </a:schemeClr>
                </a:solidFill>
              </a:rPr>
              <a:t>Horários: </a:t>
            </a:r>
            <a:r>
              <a:rPr lang="pt-BR" sz="3600" b="1" i="1" dirty="0" smtClean="0">
                <a:solidFill>
                  <a:schemeClr val="accent1">
                    <a:lumMod val="50000"/>
                  </a:schemeClr>
                </a:solidFill>
              </a:rPr>
              <a:t>18h50 às 22h10 </a:t>
            </a:r>
          </a:p>
          <a:p>
            <a:r>
              <a:rPr lang="pt-BR" sz="3600" b="1" i="1" dirty="0" smtClean="0">
                <a:solidFill>
                  <a:schemeClr val="accent1">
                    <a:lumMod val="50000"/>
                  </a:schemeClr>
                </a:solidFill>
              </a:rPr>
              <a:t>Justificativa de falta mediante Atestado </a:t>
            </a:r>
            <a:r>
              <a:rPr lang="pt-BR" sz="3600" b="1" i="1" dirty="0" smtClean="0">
                <a:solidFill>
                  <a:schemeClr val="accent1">
                    <a:lumMod val="50000"/>
                  </a:schemeClr>
                </a:solidFill>
              </a:rPr>
              <a:t>médico</a:t>
            </a:r>
          </a:p>
          <a:p>
            <a:r>
              <a:rPr lang="pt-BR" sz="3600" b="1" i="1" dirty="0" smtClean="0">
                <a:solidFill>
                  <a:schemeClr val="accent1">
                    <a:lumMod val="50000"/>
                  </a:schemeClr>
                </a:solidFill>
              </a:rPr>
              <a:t>Grupo WhatsApp</a:t>
            </a:r>
            <a:endParaRPr lang="pt-BR" sz="3600" b="1" i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sz="3600" b="1" i="1" dirty="0" smtClean="0">
                <a:solidFill>
                  <a:schemeClr val="accent1">
                    <a:lumMod val="50000"/>
                  </a:schemeClr>
                </a:solidFill>
              </a:rPr>
              <a:t>Utilizem </a:t>
            </a:r>
            <a:r>
              <a:rPr lang="pt-BR" sz="3600" b="1" i="1" dirty="0" smtClean="0">
                <a:solidFill>
                  <a:schemeClr val="accent1">
                    <a:lumMod val="50000"/>
                  </a:schemeClr>
                </a:solidFill>
              </a:rPr>
              <a:t>máscara!</a:t>
            </a:r>
          </a:p>
          <a:p>
            <a:r>
              <a:rPr lang="pt-BR" sz="3600" b="1" i="1" dirty="0" smtClean="0">
                <a:solidFill>
                  <a:schemeClr val="accent1">
                    <a:lumMod val="50000"/>
                  </a:schemeClr>
                </a:solidFill>
              </a:rPr>
              <a:t>Mantenham o distanciamento!</a:t>
            </a:r>
          </a:p>
          <a:p>
            <a:r>
              <a:rPr lang="pt-BR" sz="3600" b="1" i="1" dirty="0" smtClean="0">
                <a:solidFill>
                  <a:schemeClr val="accent1">
                    <a:lumMod val="50000"/>
                  </a:schemeClr>
                </a:solidFill>
              </a:rPr>
              <a:t>Utilizem </a:t>
            </a:r>
            <a:r>
              <a:rPr lang="pt-BR" sz="3600" b="1" i="1" dirty="0">
                <a:solidFill>
                  <a:schemeClr val="accent1">
                    <a:lumMod val="50000"/>
                  </a:schemeClr>
                </a:solidFill>
              </a:rPr>
              <a:t>á</a:t>
            </a:r>
            <a:r>
              <a:rPr lang="pt-BR" sz="3600" b="1" i="1" dirty="0" smtClean="0">
                <a:solidFill>
                  <a:schemeClr val="accent1">
                    <a:lumMod val="50000"/>
                  </a:schemeClr>
                </a:solidFill>
              </a:rPr>
              <a:t>lcool 70%!</a:t>
            </a:r>
          </a:p>
          <a:p>
            <a:pPr marL="0" indent="0">
              <a:buNone/>
            </a:pPr>
            <a:endParaRPr lang="pt-BR" sz="3600" b="1" i="1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pt-BR" sz="36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79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339" y="6074228"/>
            <a:ext cx="847889" cy="498484"/>
          </a:xfrm>
          <a:prstGeom prst="rect">
            <a:avLst/>
          </a:prstGeom>
        </p:spPr>
      </p:pic>
      <p:cxnSp>
        <p:nvCxnSpPr>
          <p:cNvPr id="14" name="Conector reto 13"/>
          <p:cNvCxnSpPr/>
          <p:nvPr/>
        </p:nvCxnSpPr>
        <p:spPr>
          <a:xfrm>
            <a:off x="6569891" y="5792010"/>
            <a:ext cx="5810204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292560" y="616286"/>
            <a:ext cx="10006344" cy="206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pt-BR" sz="3600" b="1" dirty="0" smtClean="0">
                <a:solidFill>
                  <a:schemeClr val="bg1"/>
                </a:solidFill>
              </a:rPr>
              <a:t>Leonardo Deivid </a:t>
            </a:r>
            <a:r>
              <a:rPr lang="pt-BR" sz="3600" b="1" dirty="0" err="1" smtClean="0">
                <a:solidFill>
                  <a:schemeClr val="bg1"/>
                </a:solidFill>
              </a:rPr>
              <a:t>Pierri</a:t>
            </a:r>
            <a:r>
              <a:rPr lang="pt-BR" sz="3600" b="1" dirty="0">
                <a:solidFill>
                  <a:schemeClr val="bg1"/>
                </a:solidFill>
              </a:rPr>
              <a:t> </a:t>
            </a:r>
            <a:r>
              <a:rPr lang="pt-BR" sz="3600" dirty="0" smtClean="0">
                <a:solidFill>
                  <a:schemeClr val="bg1"/>
                </a:solidFill>
              </a:rPr>
              <a:t>-------------- </a:t>
            </a:r>
            <a:r>
              <a:rPr lang="pt-BR" altLang="pt-BR" sz="3200" kern="0" dirty="0" smtClean="0">
                <a:solidFill>
                  <a:schemeClr val="bg1"/>
                </a:solidFill>
              </a:rPr>
              <a:t>Coord</a:t>
            </a:r>
            <a:r>
              <a:rPr lang="pt-BR" altLang="pt-BR" sz="3200" kern="0" dirty="0">
                <a:solidFill>
                  <a:schemeClr val="bg1"/>
                </a:solidFill>
              </a:rPr>
              <a:t>. Eixo de TI</a:t>
            </a:r>
          </a:p>
          <a:p>
            <a:pPr marL="342900" lvl="0" indent="-342900">
              <a:spcBef>
                <a:spcPct val="20000"/>
              </a:spcBef>
              <a:defRPr/>
            </a:pPr>
            <a:endParaRPr lang="pt-BR" altLang="pt-BR" sz="500" kern="0" dirty="0">
              <a:solidFill>
                <a:schemeClr val="bg1"/>
              </a:solidFill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pt-BR" altLang="pt-BR" sz="3600" b="1" kern="0" dirty="0" err="1" smtClean="0">
                <a:solidFill>
                  <a:schemeClr val="bg1"/>
                </a:solidFill>
              </a:rPr>
              <a:t>Patricia</a:t>
            </a:r>
            <a:r>
              <a:rPr lang="pt-BR" altLang="pt-BR" sz="3600" b="1" kern="0" dirty="0" smtClean="0">
                <a:solidFill>
                  <a:schemeClr val="bg1"/>
                </a:solidFill>
              </a:rPr>
              <a:t> Perini </a:t>
            </a:r>
            <a:r>
              <a:rPr lang="pt-BR" altLang="pt-BR" sz="3600" b="1" kern="0" dirty="0" err="1" smtClean="0">
                <a:solidFill>
                  <a:schemeClr val="bg1"/>
                </a:solidFill>
              </a:rPr>
              <a:t>Munzfeld</a:t>
            </a:r>
            <a:r>
              <a:rPr lang="pt-BR" altLang="pt-BR" sz="3600" b="1" kern="0" dirty="0">
                <a:solidFill>
                  <a:schemeClr val="bg1"/>
                </a:solidFill>
              </a:rPr>
              <a:t> </a:t>
            </a:r>
            <a:r>
              <a:rPr lang="pt-BR" altLang="pt-BR" sz="3600" b="1" kern="0" dirty="0" smtClean="0">
                <a:solidFill>
                  <a:schemeClr val="bg1"/>
                </a:solidFill>
              </a:rPr>
              <a:t>------------ </a:t>
            </a:r>
            <a:r>
              <a:rPr lang="pt-BR" altLang="pt-BR" sz="3200" kern="0" dirty="0" smtClean="0">
                <a:solidFill>
                  <a:schemeClr val="bg1"/>
                </a:solidFill>
              </a:rPr>
              <a:t>Coord. </a:t>
            </a:r>
            <a:r>
              <a:rPr lang="pt-BR" altLang="pt-BR" sz="3200" kern="0" dirty="0">
                <a:solidFill>
                  <a:schemeClr val="bg1"/>
                </a:solidFill>
              </a:rPr>
              <a:t>Pedagógica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pt-BR" altLang="pt-BR" sz="3600" b="1" kern="0" dirty="0" smtClean="0">
                <a:solidFill>
                  <a:schemeClr val="bg1"/>
                </a:solidFill>
              </a:rPr>
              <a:t>Sueli </a:t>
            </a:r>
            <a:r>
              <a:rPr lang="pt-BR" altLang="pt-BR" sz="3600" b="1" kern="0" dirty="0" err="1" smtClean="0">
                <a:solidFill>
                  <a:schemeClr val="bg1"/>
                </a:solidFill>
              </a:rPr>
              <a:t>Petris</a:t>
            </a:r>
            <a:r>
              <a:rPr lang="pt-BR" altLang="pt-BR" sz="3600" b="1" kern="0" dirty="0" smtClean="0">
                <a:solidFill>
                  <a:schemeClr val="bg1"/>
                </a:solidFill>
              </a:rPr>
              <a:t> </a:t>
            </a:r>
            <a:r>
              <a:rPr lang="pt-BR" altLang="pt-BR" sz="3600" b="1" kern="0" dirty="0" err="1" smtClean="0">
                <a:solidFill>
                  <a:schemeClr val="bg1"/>
                </a:solidFill>
              </a:rPr>
              <a:t>Tambosi</a:t>
            </a:r>
            <a:r>
              <a:rPr lang="pt-BR" altLang="pt-BR" sz="3600" kern="0" dirty="0">
                <a:solidFill>
                  <a:schemeClr val="bg1"/>
                </a:solidFill>
              </a:rPr>
              <a:t> </a:t>
            </a:r>
            <a:r>
              <a:rPr lang="pt-BR" altLang="pt-BR" sz="3600" kern="0" dirty="0" smtClean="0">
                <a:solidFill>
                  <a:schemeClr val="bg1"/>
                </a:solidFill>
              </a:rPr>
              <a:t>-----------------</a:t>
            </a:r>
            <a:r>
              <a:rPr lang="pt-BR" sz="3600" dirty="0" smtClean="0">
                <a:solidFill>
                  <a:schemeClr val="bg1"/>
                </a:solidFill>
              </a:rPr>
              <a:t> </a:t>
            </a:r>
            <a:r>
              <a:rPr lang="pt-BR" sz="3200" kern="0" dirty="0">
                <a:solidFill>
                  <a:schemeClr val="bg1"/>
                </a:solidFill>
              </a:rPr>
              <a:t>Coord. Educacional</a:t>
            </a:r>
          </a:p>
        </p:txBody>
      </p:sp>
      <p:sp>
        <p:nvSpPr>
          <p:cNvPr id="5" name="Retângulo 4"/>
          <p:cNvSpPr/>
          <p:nvPr/>
        </p:nvSpPr>
        <p:spPr>
          <a:xfrm>
            <a:off x="2839452" y="3168672"/>
            <a:ext cx="8690301" cy="2074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pt-BR" sz="2800" b="1" dirty="0" smtClean="0">
                <a:solidFill>
                  <a:schemeClr val="bg1"/>
                </a:solidFill>
                <a:hlinkClick r:id="rId4"/>
              </a:rPr>
              <a:t>leonardo.pierri@sc.senac.br</a:t>
            </a:r>
            <a:endParaRPr lang="pt-BR" sz="2800" b="1" dirty="0">
              <a:solidFill>
                <a:schemeClr val="bg1"/>
              </a:solidFill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pt-BR" altLang="pt-BR" sz="2800" b="1" kern="0" dirty="0" smtClean="0">
                <a:solidFill>
                  <a:schemeClr val="bg1"/>
                </a:solidFill>
                <a:hlinkClick r:id="rId5"/>
              </a:rPr>
              <a:t>patricia.munzfeld@sc.senac.br</a:t>
            </a:r>
            <a:endParaRPr lang="pt-BR" altLang="pt-BR" sz="2800" b="1" kern="0" dirty="0">
              <a:solidFill>
                <a:schemeClr val="bg1"/>
              </a:solidFill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pt-BR" sz="2800" b="1" dirty="0" smtClean="0">
                <a:solidFill>
                  <a:schemeClr val="bg1"/>
                </a:solidFill>
                <a:hlinkClick r:id="rId6"/>
              </a:rPr>
              <a:t>sueli@sc.senac.br</a:t>
            </a:r>
            <a:r>
              <a:rPr lang="pt-BR" sz="2800" b="1" dirty="0" smtClean="0">
                <a:solidFill>
                  <a:schemeClr val="bg1"/>
                </a:solidFill>
              </a:rPr>
              <a:t>               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pt-BR" altLang="pt-BR" sz="2800" b="1" i="1" kern="0" dirty="0" smtClean="0">
                <a:solidFill>
                  <a:schemeClr val="bg1"/>
                </a:solidFill>
              </a:rPr>
              <a:t>Fone (47</a:t>
            </a:r>
            <a:r>
              <a:rPr lang="pt-BR" altLang="pt-BR" sz="2800" b="1" i="1" kern="0" dirty="0">
                <a:solidFill>
                  <a:schemeClr val="bg1"/>
                </a:solidFill>
              </a:rPr>
              <a:t>) </a:t>
            </a:r>
            <a:r>
              <a:rPr lang="pt-BR" altLang="pt-BR" sz="2800" b="1" i="1" kern="0" dirty="0" smtClean="0">
                <a:solidFill>
                  <a:schemeClr val="bg1"/>
                </a:solidFill>
              </a:rPr>
              <a:t>3521-2266</a:t>
            </a:r>
            <a:endParaRPr lang="pt-BR" altLang="pt-BR" sz="2800" b="1" i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667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157221" y="2554928"/>
            <a:ext cx="242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C000"/>
                </a:solidFill>
              </a:rPr>
              <a:t>Iniciativa:</a:t>
            </a:r>
            <a:endParaRPr lang="pt-BR" sz="2400" dirty="0">
              <a:solidFill>
                <a:srgbClr val="FFC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999746" y="2554928"/>
            <a:ext cx="3124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C000"/>
                </a:solidFill>
              </a:rPr>
              <a:t>Parceiro de Ensino:</a:t>
            </a:r>
            <a:endParaRPr lang="pt-BR" sz="2400" dirty="0">
              <a:solidFill>
                <a:srgbClr val="FFC000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140" y="3167237"/>
            <a:ext cx="2634664" cy="1521152"/>
          </a:xfrm>
          <a:prstGeom prst="rect">
            <a:avLst/>
          </a:prstGeom>
          <a:effectLst>
            <a:softEdge rad="127000"/>
          </a:effectLst>
          <a:scene3d>
            <a:camera prst="orthographicFront"/>
            <a:lightRig rig="threePt" dir="t"/>
          </a:scene3d>
          <a:sp3d contourW="63500">
            <a:contourClr>
              <a:srgbClr val="FFC000"/>
            </a:contourClr>
          </a:sp3d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689" y="3167237"/>
            <a:ext cx="2502568" cy="1540043"/>
          </a:xfrm>
          <a:prstGeom prst="rect">
            <a:avLst/>
          </a:prstGeom>
          <a:effectLst>
            <a:softEdge rad="127000"/>
          </a:effectLst>
          <a:scene3d>
            <a:camera prst="orthographicFront"/>
            <a:lightRig rig="threePt" dir="t"/>
          </a:scene3d>
          <a:sp3d contourW="63500">
            <a:contourClr>
              <a:srgbClr val="FFC000"/>
            </a:contourClr>
          </a:sp3d>
        </p:spPr>
      </p:pic>
      <p:sp>
        <p:nvSpPr>
          <p:cNvPr id="8" name="Retângulo 7"/>
          <p:cNvSpPr/>
          <p:nvPr/>
        </p:nvSpPr>
        <p:spPr>
          <a:xfrm>
            <a:off x="160421" y="5870956"/>
            <a:ext cx="118711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rgbClr val="FFC000"/>
                </a:solidFill>
              </a:rPr>
              <a:t>* </a:t>
            </a:r>
            <a:r>
              <a:rPr lang="pt-BR" sz="2000" i="1" dirty="0" smtClean="0">
                <a:solidFill>
                  <a:srgbClr val="FFC000"/>
                </a:solidFill>
              </a:rPr>
              <a:t>Sindicato </a:t>
            </a:r>
            <a:r>
              <a:rPr lang="pt-BR" sz="2000" i="1" dirty="0">
                <a:solidFill>
                  <a:srgbClr val="FFC000"/>
                </a:solidFill>
              </a:rPr>
              <a:t>das Empresas de Processamento de Dados, Software e Serviços Técnicos de Informática do Estado de Santa Catarina </a:t>
            </a:r>
            <a:r>
              <a:rPr lang="pt-BR" dirty="0">
                <a:solidFill>
                  <a:srgbClr val="FFC000"/>
                </a:solidFill>
              </a:rPr>
              <a:t>(SEPROSC)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443" y="458326"/>
            <a:ext cx="4507114" cy="179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5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68" y="0"/>
            <a:ext cx="82296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56610" y="882316"/>
            <a:ext cx="4900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sz="6000" dirty="0">
                <a:solidFill>
                  <a:prstClr val="white"/>
                </a:solidFill>
                <a:latin typeface="Cooper Black" panose="0208090404030B020404" pitchFamily="18" charset="0"/>
              </a:rPr>
              <a:t>O 	que é </a:t>
            </a:r>
            <a:r>
              <a:rPr lang="pt-BR" sz="6000" dirty="0" smtClean="0">
                <a:solidFill>
                  <a:prstClr val="white"/>
                </a:solidFill>
                <a:latin typeface="Cooper Black" panose="0208090404030B020404" pitchFamily="18" charset="0"/>
              </a:rPr>
              <a:t>o</a:t>
            </a:r>
            <a:endParaRPr lang="pt-BR" sz="6000" dirty="0">
              <a:solidFill>
                <a:srgbClr val="CC9900"/>
              </a:solidFill>
              <a:latin typeface="Cooper Black" panose="0208090404030B0204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892968" y="4360727"/>
            <a:ext cx="82296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É um programa de capacitação tecnológica para formação de </a:t>
            </a:r>
            <a:r>
              <a:rPr lang="pt-BR" sz="2800" dirty="0">
                <a:solidFill>
                  <a:srgbClr val="FFC000"/>
                </a:solidFill>
              </a:rPr>
              <a:t>jovens programadores </a:t>
            </a:r>
            <a:r>
              <a:rPr lang="pt-BR" sz="2800" dirty="0">
                <a:solidFill>
                  <a:schemeClr val="bg1"/>
                </a:solidFill>
              </a:rPr>
              <a:t>para atuação principalmente em empresas de SC. </a:t>
            </a:r>
          </a:p>
          <a:p>
            <a:pPr algn="ctr"/>
            <a:endParaRPr lang="pt-B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13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898231" y="304799"/>
            <a:ext cx="4444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solidFill>
                  <a:srgbClr val="FFC000"/>
                </a:solidFill>
              </a:rPr>
              <a:t>Patrocinadores</a:t>
            </a:r>
            <a:endParaRPr lang="pt-BR" sz="4800" b="1" dirty="0">
              <a:solidFill>
                <a:srgbClr val="FFC00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95" y="1340333"/>
            <a:ext cx="9977611" cy="533478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68608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1"/>
          <p:cNvSpPr/>
          <p:nvPr/>
        </p:nvSpPr>
        <p:spPr>
          <a:xfrm>
            <a:off x="545434" y="222066"/>
            <a:ext cx="4604083" cy="97856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 smtClean="0">
                <a:solidFill>
                  <a:schemeClr val="accent5">
                    <a:lumMod val="50000"/>
                  </a:schemeClr>
                </a:solidFill>
                <a:latin typeface="Cooper Black" panose="0208090404030B020404" pitchFamily="18" charset="0"/>
              </a:rPr>
              <a:t>Módulos</a:t>
            </a:r>
            <a:endParaRPr lang="pt-BR" sz="6000" dirty="0">
              <a:solidFill>
                <a:schemeClr val="accent5">
                  <a:lumMod val="5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45434" y="1930704"/>
            <a:ext cx="1039528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800" b="1" dirty="0" smtClean="0">
                <a:solidFill>
                  <a:schemeClr val="bg1"/>
                </a:solidFill>
              </a:rPr>
              <a:t> Conceitos lógica </a:t>
            </a:r>
            <a:r>
              <a:rPr lang="pt-BR" sz="2800" dirty="0" smtClean="0">
                <a:solidFill>
                  <a:schemeClr val="bg1"/>
                </a:solidFill>
              </a:rPr>
              <a:t>– </a:t>
            </a:r>
            <a:r>
              <a:rPr lang="pt-BR" sz="2800" b="1" dirty="0" smtClean="0">
                <a:solidFill>
                  <a:srgbClr val="FFC000"/>
                </a:solidFill>
              </a:rPr>
              <a:t>8 horas  </a:t>
            </a:r>
          </a:p>
          <a:p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smtClean="0">
                <a:solidFill>
                  <a:schemeClr val="bg1"/>
                </a:solidFill>
              </a:rPr>
              <a:t>     Duas aulas de 04 horas</a:t>
            </a:r>
          </a:p>
          <a:p>
            <a:endParaRPr lang="pt-BR" sz="2800" dirty="0" smtClean="0">
              <a:solidFill>
                <a:schemeClr val="bg1"/>
              </a:solidFill>
            </a:endParaRPr>
          </a:p>
          <a:p>
            <a:endParaRPr lang="pt-BR" sz="2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2800" b="1" dirty="0" smtClean="0">
                <a:solidFill>
                  <a:schemeClr val="bg1"/>
                </a:solidFill>
              </a:rPr>
              <a:t> Programador de Sistemas: </a:t>
            </a:r>
            <a:r>
              <a:rPr lang="pt-BR" sz="2800" b="1" dirty="0" smtClean="0">
                <a:solidFill>
                  <a:srgbClr val="FFC000"/>
                </a:solidFill>
              </a:rPr>
              <a:t>200 horas</a:t>
            </a:r>
          </a:p>
          <a:p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smtClean="0">
                <a:solidFill>
                  <a:schemeClr val="bg1"/>
                </a:solidFill>
              </a:rPr>
              <a:t>     3 aulas por semana de 4 horas – Duração prevista de 6 meses</a:t>
            </a:r>
          </a:p>
          <a:p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smtClean="0">
                <a:solidFill>
                  <a:schemeClr val="bg1"/>
                </a:solidFill>
              </a:rPr>
              <a:t>     </a:t>
            </a:r>
            <a:r>
              <a:rPr lang="pt-BR" sz="2800" dirty="0" smtClean="0">
                <a:solidFill>
                  <a:schemeClr val="bg1"/>
                </a:solidFill>
                <a:sym typeface="Wingdings" panose="05000000000000000000" pitchFamily="2" charset="2"/>
              </a:rPr>
              <a:t> Os alunos já estarão aptos para estágio ou contratação</a:t>
            </a:r>
          </a:p>
          <a:p>
            <a:endParaRPr lang="pt-BR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pt-BR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pt-BR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3200" dirty="0" smtClean="0">
                <a:solidFill>
                  <a:schemeClr val="bg1"/>
                </a:solidFill>
              </a:rPr>
              <a:t> </a:t>
            </a:r>
            <a:r>
              <a:rPr lang="pt-BR" sz="2800" b="1" dirty="0" smtClean="0">
                <a:solidFill>
                  <a:schemeClr val="bg1"/>
                </a:solidFill>
              </a:rPr>
              <a:t>Programador Web: </a:t>
            </a:r>
            <a:r>
              <a:rPr lang="pt-BR" sz="2800" b="1" dirty="0" smtClean="0">
                <a:solidFill>
                  <a:srgbClr val="FFC000"/>
                </a:solidFill>
              </a:rPr>
              <a:t>240 horas</a:t>
            </a:r>
          </a:p>
          <a:p>
            <a:r>
              <a:rPr lang="pt-BR" sz="2800" b="1" dirty="0" smtClean="0">
                <a:solidFill>
                  <a:schemeClr val="bg1"/>
                </a:solidFill>
              </a:rPr>
              <a:t>      3 aulas por semana de 4 horas – Duração prevista de 6 meses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8318383" y="8864245"/>
            <a:ext cx="3308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</a:rPr>
              <a:t>13 cidades de SC</a:t>
            </a:r>
          </a:p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Explosão 2 7"/>
          <p:cNvSpPr/>
          <p:nvPr/>
        </p:nvSpPr>
        <p:spPr>
          <a:xfrm rot="707718">
            <a:off x="7806413" y="1771651"/>
            <a:ext cx="4332629" cy="2190239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Mais de 3.174 jovens inscritos no Programa!</a:t>
            </a:r>
          </a:p>
        </p:txBody>
      </p:sp>
      <p:sp>
        <p:nvSpPr>
          <p:cNvPr id="11" name="Texto Explicativo em Nuvem 10"/>
          <p:cNvSpPr/>
          <p:nvPr/>
        </p:nvSpPr>
        <p:spPr>
          <a:xfrm>
            <a:off x="5488680" y="728621"/>
            <a:ext cx="2965509" cy="1679334"/>
          </a:xfrm>
          <a:prstGeom prst="cloudCallout">
            <a:avLst>
              <a:gd name="adj1" fmla="val -77920"/>
              <a:gd name="adj2" fmla="val 6612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tx1"/>
                </a:solidFill>
              </a:rPr>
              <a:t> 13 </a:t>
            </a:r>
            <a:r>
              <a:rPr lang="pt-BR" sz="2800" b="1" dirty="0">
                <a:solidFill>
                  <a:schemeClr val="tx1"/>
                </a:solidFill>
              </a:rPr>
              <a:t>cidades de SC</a:t>
            </a:r>
          </a:p>
        </p:txBody>
      </p:sp>
    </p:spTree>
    <p:extLst>
      <p:ext uri="{BB962C8B-B14F-4D97-AF65-F5344CB8AC3E}">
        <p14:creationId xmlns:p14="http://schemas.microsoft.com/office/powerpoint/2010/main" val="325859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1653988" y="346665"/>
            <a:ext cx="9867451" cy="606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3600" b="1" i="1" dirty="0" smtClean="0">
                <a:solidFill>
                  <a:schemeClr val="accent1">
                    <a:lumMod val="50000"/>
                  </a:schemeClr>
                </a:solidFill>
              </a:rPr>
              <a:t>Perfil Profissional de Conclusão</a:t>
            </a:r>
            <a:endParaRPr lang="pt-BR" sz="36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355" y="5917048"/>
            <a:ext cx="1184582" cy="6948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979" y="133191"/>
            <a:ext cx="2811786" cy="1517907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>
            <a:off x="2860765" y="892145"/>
            <a:ext cx="8595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786064" y="1057484"/>
            <a:ext cx="10670060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457200">
              <a:lnSpc>
                <a:spcPct val="150000"/>
              </a:lnSpc>
              <a:spcBef>
                <a:spcPts val="600"/>
              </a:spcBef>
            </a:pPr>
            <a:r>
              <a:rPr kumimoji="0" lang="pt-B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O </a:t>
            </a:r>
            <a:r>
              <a:rPr kumimoji="0" lang="pt-B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Programador de Sistemas </a:t>
            </a:r>
            <a:r>
              <a:rPr kumimoji="0" lang="pt-B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é o profissional que especifica, desenvolve, testa e implanta sistema de informação, contemplando requisitos de segurança e disponibilidade. Além disso, modela dados, documenta e faz a manutenção em sistemas.</a:t>
            </a:r>
            <a:r>
              <a:rPr lang="pt-BR" sz="2400" b="1" dirty="0">
                <a:solidFill>
                  <a:srgbClr val="FFC000"/>
                </a:solidFill>
              </a:rPr>
              <a:t> </a:t>
            </a:r>
            <a:endParaRPr lang="pt-BR" sz="2400" b="1" dirty="0" smtClean="0">
              <a:solidFill>
                <a:srgbClr val="FFC000"/>
              </a:solidFill>
            </a:endParaRPr>
          </a:p>
          <a:p>
            <a:pPr lvl="0" algn="just" defTabSz="457200">
              <a:lnSpc>
                <a:spcPct val="150000"/>
              </a:lnSpc>
              <a:spcBef>
                <a:spcPts val="600"/>
              </a:spcBef>
            </a:pPr>
            <a:r>
              <a:rPr kumimoji="0" lang="pt-B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Este profissional possui um </a:t>
            </a:r>
            <a:r>
              <a:rPr kumimoji="0" lang="pt-BR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uLnTx/>
                <a:uFillTx/>
              </a:rPr>
              <a:t>mercado de trabalho vasto e diversificado</a:t>
            </a:r>
            <a:r>
              <a:rPr kumimoji="0" lang="pt-B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, atuando em empresas dos mais diferentes setores e segmentos e, ainda, de forma empreendedora, como autônomo prestando serviços a todas as organizações que façam uso de sistemas informatizados.</a:t>
            </a:r>
          </a:p>
          <a:p>
            <a:pPr marL="0" marR="0" lvl="0" indent="0" algn="just" defTabSz="4572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Relaciona-se com equipes de desenvolvimento, outros profissionais de TI, bem como clientes e usuários de programas. </a:t>
            </a: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0540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1164204" y="1727112"/>
            <a:ext cx="10100442" cy="606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pt-BR" sz="36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355" y="5917048"/>
            <a:ext cx="1184582" cy="6948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979" y="133191"/>
            <a:ext cx="2811786" cy="1517907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>
            <a:off x="2860765" y="892145"/>
            <a:ext cx="8595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ítulo 2"/>
          <p:cNvSpPr txBox="1">
            <a:spLocks/>
          </p:cNvSpPr>
          <p:nvPr/>
        </p:nvSpPr>
        <p:spPr>
          <a:xfrm>
            <a:off x="1631745" y="320433"/>
            <a:ext cx="9867451" cy="606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3200" b="1" i="1" dirty="0" smtClean="0">
                <a:solidFill>
                  <a:schemeClr val="accent1">
                    <a:lumMod val="50000"/>
                  </a:schemeClr>
                </a:solidFill>
              </a:rPr>
              <a:t>Cronograma</a:t>
            </a:r>
            <a:endParaRPr lang="pt-BR" sz="18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pt-BR" sz="3600" b="1" i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pt-BR" sz="36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613589" y="843187"/>
            <a:ext cx="790376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3200" b="1" i="1" dirty="0">
                <a:solidFill>
                  <a:schemeClr val="accent1">
                    <a:lumMod val="50000"/>
                  </a:schemeClr>
                </a:solidFill>
              </a:rPr>
              <a:t>Módulo 2 </a:t>
            </a:r>
            <a:r>
              <a:rPr lang="pt-BR" sz="3200" i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pt-BR" sz="3200" i="1" dirty="0">
                <a:solidFill>
                  <a:srgbClr val="5B9BD5">
                    <a:lumMod val="50000"/>
                  </a:srgbClr>
                </a:solidFill>
              </a:rPr>
              <a:t>Programador de Sistemas </a:t>
            </a:r>
            <a:r>
              <a:rPr lang="pt-BR" sz="3200" i="1" dirty="0" smtClean="0">
                <a:solidFill>
                  <a:srgbClr val="5B9BD5">
                    <a:lumMod val="50000"/>
                  </a:srgbClr>
                </a:solidFill>
              </a:rPr>
              <a:t>- 200 h</a:t>
            </a:r>
          </a:p>
          <a:p>
            <a:pPr lvl="0"/>
            <a:r>
              <a:rPr lang="pt-BR" sz="3600" i="1" dirty="0" smtClean="0">
                <a:solidFill>
                  <a:srgbClr val="5B9BD5">
                    <a:lumMod val="50000"/>
                  </a:srgbClr>
                </a:solidFill>
              </a:rPr>
              <a:t>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765" y="1499069"/>
            <a:ext cx="6757122" cy="49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8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1653988" y="346665"/>
            <a:ext cx="9867451" cy="606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3600" b="1" i="1" dirty="0" smtClean="0">
                <a:solidFill>
                  <a:schemeClr val="accent1">
                    <a:lumMod val="50000"/>
                  </a:schemeClr>
                </a:solidFill>
              </a:rPr>
              <a:t>Programador de Sistemas</a:t>
            </a:r>
            <a:endParaRPr lang="pt-BR" sz="36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355" y="5917048"/>
            <a:ext cx="1184582" cy="6948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979" y="133191"/>
            <a:ext cx="2811786" cy="1517907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>
            <a:off x="2860765" y="892145"/>
            <a:ext cx="8595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385" y="1599010"/>
            <a:ext cx="10109539" cy="452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1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1653988" y="346665"/>
            <a:ext cx="9867451" cy="606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3600" b="1" i="1" dirty="0" smtClean="0">
                <a:solidFill>
                  <a:schemeClr val="accent1">
                    <a:lumMod val="50000"/>
                  </a:schemeClr>
                </a:solidFill>
              </a:rPr>
              <a:t>Unidades Curriculares</a:t>
            </a:r>
            <a:endParaRPr lang="pt-BR" sz="36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355" y="5917048"/>
            <a:ext cx="1184582" cy="6948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979" y="133191"/>
            <a:ext cx="2811786" cy="1517907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>
            <a:off x="2860765" y="892145"/>
            <a:ext cx="8595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8913029" y="948401"/>
            <a:ext cx="31666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i="1" dirty="0" smtClean="0">
                <a:solidFill>
                  <a:schemeClr val="accent4">
                    <a:lumMod val="75000"/>
                  </a:schemeClr>
                </a:solidFill>
              </a:rPr>
              <a:t>Indicadores</a:t>
            </a:r>
            <a:endParaRPr lang="pt-BR" sz="4000" b="1" spc="3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653988" y="2020114"/>
            <a:ext cx="9206516" cy="3524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São evidências do </a:t>
            </a:r>
            <a:r>
              <a:rPr kumimoji="0" lang="pt-BR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</a:rPr>
              <a:t>desenvolvimento da competência.  </a:t>
            </a:r>
            <a:r>
              <a:rPr kumimoji="0" lang="pt-BR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Neles estão associados todos os elementos. </a:t>
            </a:r>
            <a:endParaRPr kumimoji="0" lang="pt-BR" sz="1400" b="0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</a:endParaRPr>
          </a:p>
          <a:p>
            <a:pPr marL="0" marR="0" lvl="0" indent="0" algn="just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                        </a:t>
            </a:r>
          </a:p>
          <a:p>
            <a:pPr marL="0" marR="0" lvl="0" indent="0" algn="just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Possibilita aos professores e alunos o acompanhamento do progresso da aprendizagem. </a:t>
            </a:r>
          </a:p>
        </p:txBody>
      </p:sp>
    </p:spTree>
    <p:extLst>
      <p:ext uri="{BB962C8B-B14F-4D97-AF65-F5344CB8AC3E}">
        <p14:creationId xmlns:p14="http://schemas.microsoft.com/office/powerpoint/2010/main" val="122621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9952AC04EC8FA46BD047D1F808E41BA" ma:contentTypeVersion="0" ma:contentTypeDescription="Crie um novo documento." ma:contentTypeScope="" ma:versionID="87d84a89336cbfe60f5256231db464e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d2d35cd79d80d3b38601b74d693a0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0D703C-D1BC-41FC-A451-1583D88CB91E}"/>
</file>

<file path=customXml/itemProps2.xml><?xml version="1.0" encoding="utf-8"?>
<ds:datastoreItem xmlns:ds="http://schemas.openxmlformats.org/officeDocument/2006/customXml" ds:itemID="{2649F591-AD9C-4596-B566-E5DCD9F09F9A}"/>
</file>

<file path=customXml/itemProps3.xml><?xml version="1.0" encoding="utf-8"?>
<ds:datastoreItem xmlns:ds="http://schemas.openxmlformats.org/officeDocument/2006/customXml" ds:itemID="{FFF3DE3E-0365-461F-ABC6-525D88BA65DD}"/>
</file>

<file path=docProps/app.xml><?xml version="1.0" encoding="utf-8"?>
<Properties xmlns="http://schemas.openxmlformats.org/officeDocument/2006/extended-properties" xmlns:vt="http://schemas.openxmlformats.org/officeDocument/2006/docPropsVTypes">
  <TotalTime>16593</TotalTime>
  <Words>753</Words>
  <Application>Microsoft Office PowerPoint</Application>
  <PresentationFormat>Widescreen</PresentationFormat>
  <Paragraphs>105</Paragraphs>
  <Slides>19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Cooper Black</vt:lpstr>
      <vt:lpstr>Symbol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Luciano Blauth</dc:creator>
  <cp:lastModifiedBy>LEONARDO DEIVID PIERRI</cp:lastModifiedBy>
  <cp:revision>196</cp:revision>
  <cp:lastPrinted>2021-07-23T18:49:14Z</cp:lastPrinted>
  <dcterms:created xsi:type="dcterms:W3CDTF">2019-11-13T12:53:47Z</dcterms:created>
  <dcterms:modified xsi:type="dcterms:W3CDTF">2021-07-26T22:05:10Z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0x010100A9952AC04EC8FA46BD047D1F808E41BA</vt:lpwstr>
  </property>
</Properties>
</file>